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0" r:id="rId1"/>
    <p:sldMasterId id="2147483652" r:id="rId2"/>
  </p:sldMasterIdLst>
  <p:notesMasterIdLst>
    <p:notesMasterId r:id="rId15"/>
  </p:notesMasterIdLst>
  <p:sldIdLst>
    <p:sldId id="259" r:id="rId3"/>
    <p:sldId id="521" r:id="rId4"/>
    <p:sldId id="522" r:id="rId5"/>
    <p:sldId id="523" r:id="rId6"/>
    <p:sldId id="383" r:id="rId7"/>
    <p:sldId id="385" r:id="rId8"/>
    <p:sldId id="524" r:id="rId9"/>
    <p:sldId id="388" r:id="rId10"/>
    <p:sldId id="498" r:id="rId11"/>
    <p:sldId id="500" r:id="rId12"/>
    <p:sldId id="501" r:id="rId13"/>
    <p:sldId id="525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88">
          <p15:clr>
            <a:srgbClr val="A4A3A4"/>
          </p15:clr>
        </p15:guide>
        <p15:guide id="2" pos="47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0000"/>
    <a:srgbClr val="00B0F0"/>
    <a:srgbClr val="FFFFFF"/>
    <a:srgbClr val="E8D3A2"/>
    <a:srgbClr val="E8E3D3"/>
    <a:srgbClr val="4B2E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10" autoAdjust="0"/>
    <p:restoredTop sz="93046"/>
  </p:normalViewPr>
  <p:slideViewPr>
    <p:cSldViewPr snapToGrid="0" snapToObjects="1" showGuides="1">
      <p:cViewPr varScale="1">
        <p:scale>
          <a:sx n="90" d="100"/>
          <a:sy n="90" d="100"/>
        </p:scale>
        <p:origin x="856" y="184"/>
      </p:cViewPr>
      <p:guideLst>
        <p:guide orient="horz" pos="2488"/>
        <p:guide pos="4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BCD45-0558-5942-93C9-0DE8770FD7F6}" type="datetimeFigureOut">
              <a:rPr lang="en-US" smtClean="0"/>
              <a:t>4/30/19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F53B8B-B02B-2841-8458-385120ACE0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108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7334" y="6354234"/>
            <a:ext cx="2540000" cy="266700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798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chemeClr val="accent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2" name="Picture 1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4912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FFFFFF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REGULAR	, 24 PT.)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2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W_W Logo_Whit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5815" y="5945854"/>
            <a:ext cx="1371600" cy="923544"/>
          </a:xfrm>
          <a:prstGeom prst="rect">
            <a:avLst/>
          </a:prstGeom>
        </p:spPr>
      </p:pic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076956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FFFFFF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FFFFFF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FFFFFF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FFFFFF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FFFFFF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Bulleted content here (Open Sans Light, 24 pt.)</a:t>
            </a:r>
          </a:p>
          <a:p>
            <a:pPr lvl="1"/>
            <a:r>
              <a:rPr lang="en-US" dirty="0"/>
              <a:t>Second level (Open Sans Light, 20)</a:t>
            </a:r>
          </a:p>
          <a:p>
            <a:pPr lvl="2"/>
            <a:r>
              <a:rPr lang="en-US" dirty="0"/>
              <a:t>Third level (Open Sans Light, 18)</a:t>
            </a:r>
          </a:p>
          <a:p>
            <a:pPr lvl="3"/>
            <a:r>
              <a:rPr lang="en-US" dirty="0"/>
              <a:t>Fourth level (Open Sans Light, 16)</a:t>
            </a:r>
          </a:p>
          <a:p>
            <a:pPr lvl="4"/>
            <a:r>
              <a:rPr lang="en-US" dirty="0"/>
              <a:t>Fifth level (Open Sans Light, 14)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337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48401" y="6354234"/>
            <a:ext cx="2540000" cy="266700"/>
          </a:xfrm>
          <a:prstGeom prst="rect">
            <a:avLst/>
          </a:prstGeom>
        </p:spPr>
      </p:pic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FFFFFF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FFFFFF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1167124"/>
            <a:ext cx="6972300" cy="2641756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5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TITLE HERE</a:t>
            </a:r>
          </a:p>
          <a:p>
            <a:pPr lvl="0"/>
            <a:r>
              <a:rPr lang="en-US" dirty="0"/>
              <a:t>ENCODE NORMAL</a:t>
            </a:r>
          </a:p>
          <a:p>
            <a:pPr lvl="0"/>
            <a:r>
              <a:rPr lang="en-US" dirty="0"/>
              <a:t>BLACK, 50 PT. </a:t>
            </a:r>
          </a:p>
        </p:txBody>
      </p:sp>
      <p:pic>
        <p:nvPicPr>
          <p:cNvPr id="8" name="Picture 7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039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587" y="4006085"/>
            <a:ext cx="2284303" cy="11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191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Sub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4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2320239"/>
            <a:ext cx="8197114" cy="3810086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1757" y="1730667"/>
            <a:ext cx="8184662" cy="41117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0" i="0" baseline="0">
                <a:solidFill>
                  <a:srgbClr val="4B2E83"/>
                </a:solidFill>
                <a:latin typeface="Uni Sans Regular"/>
                <a:cs typeface="Uni Sans Regular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SUB-HEADER HERE (UNI SANS LIGHT, 24 PT.)</a:t>
            </a:r>
          </a:p>
        </p:txBody>
      </p:sp>
      <p:pic>
        <p:nvPicPr>
          <p:cNvPr id="9" name="Picture 8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155" y="6487457"/>
            <a:ext cx="2425295" cy="163374"/>
          </a:xfrm>
          <a:prstGeom prst="rect">
            <a:avLst/>
          </a:prstGeom>
        </p:spPr>
      </p:pic>
      <p:pic>
        <p:nvPicPr>
          <p:cNvPr id="8" name="Picture 7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72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59305" y="1736725"/>
            <a:ext cx="8196210" cy="4015497"/>
          </a:xfrm>
          <a:prstGeom prst="rect">
            <a:avLst/>
          </a:prstGeom>
        </p:spPr>
        <p:txBody>
          <a:bodyPr/>
          <a:lstStyle>
            <a:lvl1pPr marL="342900" indent="-342900">
              <a:buFont typeface="Lucida Grande"/>
              <a:buChar char="&gt;"/>
              <a:defRPr sz="2400" b="1" i="0" baseline="0">
                <a:solidFill>
                  <a:srgbClr val="4B2E83"/>
                </a:solidFill>
                <a:latin typeface="Open Sans"/>
                <a:cs typeface="Open Sans"/>
              </a:defRPr>
            </a:lvl1pPr>
            <a:lvl2pPr>
              <a:defRPr sz="2000" b="1" i="0" baseline="0">
                <a:solidFill>
                  <a:srgbClr val="4B2E83"/>
                </a:solidFill>
                <a:latin typeface="Open Sans"/>
                <a:cs typeface="Open Sans"/>
              </a:defRPr>
            </a:lvl2pPr>
            <a:lvl3pPr marL="1143000" indent="-228600">
              <a:buSzPct val="100000"/>
              <a:buFont typeface="Lucida Grande"/>
              <a:buChar char="&gt;"/>
              <a:defRPr sz="1800" b="1" i="0" baseline="0">
                <a:solidFill>
                  <a:srgbClr val="4B2E83"/>
                </a:solidFill>
                <a:latin typeface="Open Sans"/>
                <a:cs typeface="Open Sans"/>
              </a:defRPr>
            </a:lvl3pPr>
            <a:lvl4pPr>
              <a:defRPr sz="1600" b="1" i="0" baseline="0">
                <a:solidFill>
                  <a:srgbClr val="4B2E83"/>
                </a:solidFill>
                <a:latin typeface="Open Sans"/>
                <a:cs typeface="Open Sans"/>
              </a:defRPr>
            </a:lvl4pPr>
            <a:lvl5pPr marL="2057400" indent="-228600">
              <a:buFont typeface="Lucida Grande"/>
              <a:buChar char="&gt;"/>
              <a:defRPr sz="1400" b="1" i="0" baseline="0">
                <a:solidFill>
                  <a:srgbClr val="4B2E83"/>
                </a:solidFill>
                <a:latin typeface="Open Sans"/>
                <a:cs typeface="Open Sans"/>
              </a:defRPr>
            </a:lvl5pPr>
          </a:lstStyle>
          <a:p>
            <a:pPr lvl="0"/>
            <a:r>
              <a:rPr lang="en-US" dirty="0"/>
              <a:t>Content here (Open Sans Bold, 24 pt.)</a:t>
            </a:r>
          </a:p>
          <a:p>
            <a:pPr lvl="1"/>
            <a:r>
              <a:rPr lang="en-US" dirty="0"/>
              <a:t>Second level (Open Sans Bold, 20)</a:t>
            </a:r>
          </a:p>
          <a:p>
            <a:pPr lvl="2"/>
            <a:r>
              <a:rPr lang="en-US" dirty="0"/>
              <a:t>Third level (Open Sans Bold, 18)</a:t>
            </a:r>
          </a:p>
          <a:p>
            <a:pPr lvl="3"/>
            <a:r>
              <a:rPr lang="en-US" dirty="0"/>
              <a:t>Fourth level (Open Sans Bold, 16)</a:t>
            </a:r>
          </a:p>
          <a:p>
            <a:pPr lvl="4"/>
            <a:r>
              <a:rPr lang="en-US" dirty="0"/>
              <a:t>Fifth level (Open Sans Bold, 14)</a:t>
            </a:r>
          </a:p>
        </p:txBody>
      </p:sp>
      <p:pic>
        <p:nvPicPr>
          <p:cNvPr id="9" name="Picture 8" descr="W Logo_Purple_2685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139" y="5949410"/>
            <a:ext cx="1371600" cy="923544"/>
          </a:xfrm>
          <a:prstGeom prst="rect">
            <a:avLst/>
          </a:prstGeom>
        </p:spPr>
      </p:pic>
      <p:pic>
        <p:nvPicPr>
          <p:cNvPr id="7" name="Picture 6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20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 +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hart Placeholder 11"/>
          <p:cNvSpPr>
            <a:spLocks noGrp="1"/>
          </p:cNvSpPr>
          <p:nvPr>
            <p:ph type="chart" sz="quarter" idx="12" hasCustomPrompt="1"/>
          </p:nvPr>
        </p:nvSpPr>
        <p:spPr>
          <a:xfrm>
            <a:off x="766763" y="1736725"/>
            <a:ext cx="8021637" cy="44323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400" b="0" i="1" baseline="0">
                <a:solidFill>
                  <a:srgbClr val="999999"/>
                </a:solidFill>
                <a:latin typeface="Open Sans Light"/>
                <a:cs typeface="Open Sans Light"/>
              </a:defRPr>
            </a:lvl1pPr>
          </a:lstStyle>
          <a:p>
            <a:r>
              <a:rPr lang="en-US" dirty="0"/>
              <a:t>Graphics can go here – </a:t>
            </a:r>
            <a:br>
              <a:rPr lang="en-US" dirty="0"/>
            </a:br>
            <a:r>
              <a:rPr lang="en-US" dirty="0"/>
              <a:t>replace this box with your image or chart</a:t>
            </a:r>
          </a:p>
        </p:txBody>
      </p:sp>
      <p:sp>
        <p:nvSpPr>
          <p:cNvPr id="13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71757" y="371510"/>
            <a:ext cx="8184662" cy="99199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3000" b="0" i="0" baseline="0">
                <a:solidFill>
                  <a:srgbClr val="4B2E83"/>
                </a:solidFill>
                <a:latin typeface="Encode Sans Normal Black"/>
                <a:cs typeface="Encode Sans Normal Black"/>
              </a:defRPr>
            </a:lvl1pPr>
            <a:lvl2pPr marL="4572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2pPr>
            <a:lvl3pPr marL="9144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3pPr>
            <a:lvl4pPr marL="13716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4pPr>
            <a:lvl5pPr marL="1828800" indent="0">
              <a:buNone/>
              <a:defRPr b="0" i="0">
                <a:solidFill>
                  <a:srgbClr val="E8D3A2"/>
                </a:solidFill>
                <a:latin typeface="Encode Sans Normal Black"/>
                <a:cs typeface="Encode Sans Normal Black"/>
              </a:defRPr>
            </a:lvl5pPr>
          </a:lstStyle>
          <a:p>
            <a:pPr lvl="0"/>
            <a:r>
              <a:rPr lang="en-US" dirty="0"/>
              <a:t>HEADER HERE </a:t>
            </a:r>
          </a:p>
          <a:p>
            <a:pPr lvl="0"/>
            <a:r>
              <a:rPr lang="en-US" dirty="0"/>
              <a:t>(ENCODE NORMAL BLACK, 30 PT.)</a:t>
            </a:r>
          </a:p>
        </p:txBody>
      </p:sp>
      <p:pic>
        <p:nvPicPr>
          <p:cNvPr id="7" name="Picture 6" descr="Wordmark_center_Purple_HEX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05" y="6487457"/>
            <a:ext cx="2425295" cy="163374"/>
          </a:xfrm>
          <a:prstGeom prst="rect">
            <a:avLst/>
          </a:prstGeom>
        </p:spPr>
      </p:pic>
      <p:pic>
        <p:nvPicPr>
          <p:cNvPr id="6" name="Picture 5" descr="Bar_RtAngle_7502_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" y="1437805"/>
            <a:ext cx="1358184" cy="67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552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B2E8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37030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9868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3" r:id="rId2"/>
    <p:sldLayoutId id="2147483664" r:id="rId3"/>
    <p:sldLayoutId id="214748366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s://spark.apache.org/docs/2.2.0/rdd-programming-guide.html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698261" y="2212155"/>
            <a:ext cx="6972300" cy="171783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TCSS 551</a:t>
            </a:r>
          </a:p>
          <a:p>
            <a:r>
              <a:rPr lang="en-US" dirty="0"/>
              <a:t>Big Data Analytics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154316" y="6316132"/>
            <a:ext cx="290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|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8207" y="6441584"/>
            <a:ext cx="703886" cy="13536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98261" y="4149875"/>
            <a:ext cx="625433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Workshop 4: Spark</a:t>
            </a:r>
          </a:p>
          <a:p>
            <a:endParaRPr lang="en-US" sz="3200" dirty="0">
              <a:solidFill>
                <a:schemeClr val="tx2"/>
              </a:solidFill>
              <a:latin typeface="Encode Sans Normal Black" charset="0"/>
              <a:ea typeface="Encode Sans Normal Black" charset="0"/>
              <a:cs typeface="Encode Sans Normal Black" charset="0"/>
            </a:endParaRPr>
          </a:p>
          <a:p>
            <a:r>
              <a:rPr lang="en-US" sz="3200" dirty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Dr. </a:t>
            </a:r>
            <a:r>
              <a:rPr lang="en-US" sz="3200" dirty="0" err="1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Juhua</a:t>
            </a:r>
            <a:r>
              <a:rPr lang="en-US" sz="3200" dirty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 Hu (</a:t>
            </a:r>
            <a:r>
              <a:rPr lang="en-US" sz="3200" dirty="0" err="1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juhuah@uw.edu</a:t>
            </a:r>
            <a:r>
              <a:rPr lang="en-US" sz="3200" dirty="0">
                <a:solidFill>
                  <a:schemeClr val="tx2"/>
                </a:solidFill>
                <a:latin typeface="Encode Sans Normal Black" charset="0"/>
                <a:ea typeface="Encode Sans Normal Black" charset="0"/>
                <a:cs typeface="Encode Sans Normal Black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13477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C8E4EA-56F9-D24A-8381-E4466AA99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Word Count in python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65D4F-CA5C-C343-8BCB-E8A54F91A1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You need to create your application in an editor</a:t>
            </a:r>
          </a:p>
          <a:p>
            <a:pPr lvl="1"/>
            <a:r>
              <a:rPr lang="en-US" dirty="0"/>
              <a:t>2. Read the target file into an RDD</a:t>
            </a:r>
          </a:p>
          <a:p>
            <a:pPr marL="914400" lvl="2" indent="0">
              <a:buNone/>
            </a:pPr>
            <a:endParaRPr lang="en-US" dirty="0"/>
          </a:p>
          <a:p>
            <a:pPr lvl="2"/>
            <a:r>
              <a:rPr lang="en-US" dirty="0"/>
              <a:t>You now have an RDD filled with strings, one per line of the file</a:t>
            </a:r>
          </a:p>
          <a:p>
            <a:pPr lvl="2"/>
            <a:r>
              <a:rPr lang="en-US" dirty="0"/>
              <a:t>Next, split the lines into words</a:t>
            </a:r>
          </a:p>
          <a:p>
            <a:pPr lvl="2"/>
            <a:endParaRPr lang="en-US" dirty="0"/>
          </a:p>
          <a:p>
            <a:pPr lvl="1"/>
            <a:r>
              <a:rPr lang="en-US" dirty="0" err="1"/>
              <a:t>flatMap</a:t>
            </a:r>
            <a:r>
              <a:rPr lang="en-US" dirty="0"/>
              <a:t>()</a:t>
            </a:r>
          </a:p>
          <a:p>
            <a:pPr lvl="2"/>
            <a:r>
              <a:rPr lang="en-US" dirty="0"/>
              <a:t>Converts each line into an array of words</a:t>
            </a:r>
          </a:p>
          <a:p>
            <a:pPr lvl="2"/>
            <a:r>
              <a:rPr lang="en-US" dirty="0"/>
              <a:t>Makes each of the words an element in the new RDD</a:t>
            </a:r>
          </a:p>
          <a:p>
            <a:pPr lvl="2"/>
            <a:r>
              <a:rPr lang="en-US" dirty="0"/>
              <a:t>If you count the elements in “words”, what will you get?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FA4020-EDFA-7247-A3F7-5C55C0CBA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813" y="2465802"/>
            <a:ext cx="3492500" cy="482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6BD49C-8D21-1941-92FA-CB84105544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9506" y="3503357"/>
            <a:ext cx="5892800" cy="44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28139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C8E4EA-56F9-D24A-8381-E4466AA99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Word Count in python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65D4F-CA5C-C343-8BCB-E8A54F91A1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You need to create your application in an editor</a:t>
            </a:r>
          </a:p>
          <a:p>
            <a:pPr lvl="1"/>
            <a:r>
              <a:rPr lang="en-US" dirty="0"/>
              <a:t>3. Map()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4. Reduce with </a:t>
            </a:r>
            <a:r>
              <a:rPr lang="en-US" dirty="0" err="1"/>
              <a:t>reduceByKey</a:t>
            </a:r>
            <a:r>
              <a:rPr lang="en-US" dirty="0"/>
              <a:t>()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5. Store the results in a file and stop the context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6. Submit the python application similarly</a:t>
            </a:r>
          </a:p>
          <a:p>
            <a:pPr lvl="2"/>
            <a:r>
              <a:rPr lang="en-US" dirty="0"/>
              <a:t>Mac or </a:t>
            </a:r>
            <a:r>
              <a:rPr lang="en-US" dirty="0" err="1"/>
              <a:t>linux</a:t>
            </a:r>
            <a:r>
              <a:rPr lang="en-US" dirty="0"/>
              <a:t>: bin/spark-submit path/to/</a:t>
            </a:r>
            <a:r>
              <a:rPr lang="en-US" dirty="0" err="1"/>
              <a:t>wc.py</a:t>
            </a:r>
            <a:r>
              <a:rPr lang="en-US" dirty="0"/>
              <a:t> path/to/pg100.txt path/to/output</a:t>
            </a:r>
          </a:p>
          <a:p>
            <a:pPr lvl="2"/>
            <a:r>
              <a:rPr lang="en-US" dirty="0"/>
              <a:t>Windows: bin\spark-submit path\to\</a:t>
            </a:r>
            <a:r>
              <a:rPr lang="en-US" dirty="0" err="1"/>
              <a:t>wc.py</a:t>
            </a:r>
            <a:r>
              <a:rPr lang="en-US" dirty="0"/>
              <a:t> path\to\pg100.txt path\to\output</a:t>
            </a:r>
          </a:p>
          <a:p>
            <a:pPr lvl="2"/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F88DF-1B82-FE4D-85D2-5CA3E6552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818" y="2496887"/>
            <a:ext cx="3873500" cy="444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951CF9-BE68-BC49-A3AA-5142C6F2CF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8818" y="3257049"/>
            <a:ext cx="5257800" cy="444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7946DA-CDBF-5B4F-B2C0-3FDD52707A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6786" y="4088970"/>
            <a:ext cx="37211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371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74DED0-BFCD-654E-A029-42467F96A7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What to submit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81A9C4-845C-8742-91B7-01DCCF5AFF6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Zip the following files</a:t>
            </a:r>
          </a:p>
          <a:p>
            <a:pPr lvl="1"/>
            <a:r>
              <a:rPr lang="en-US" dirty="0"/>
              <a:t>Workshop4.ipynb with your output</a:t>
            </a:r>
          </a:p>
          <a:p>
            <a:pPr lvl="1"/>
            <a:r>
              <a:rPr lang="en-US" dirty="0"/>
              <a:t>Your </a:t>
            </a:r>
            <a:r>
              <a:rPr lang="en-US" dirty="0" err="1"/>
              <a:t>wc.py</a:t>
            </a:r>
            <a:r>
              <a:rPr lang="en-US" dirty="0"/>
              <a:t> file (include your full name at the beginning, e.g., #</a:t>
            </a:r>
            <a:r>
              <a:rPr lang="en-US" dirty="0" err="1"/>
              <a:t>Juhua</a:t>
            </a:r>
            <a:r>
              <a:rPr lang="en-US" dirty="0"/>
              <a:t> Hu)</a:t>
            </a:r>
          </a:p>
          <a:p>
            <a:pPr lvl="1"/>
            <a:r>
              <a:rPr lang="en-US" dirty="0"/>
              <a:t>The output folder of running </a:t>
            </a:r>
            <a:r>
              <a:rPr lang="en-US" dirty="0" err="1"/>
              <a:t>wc.py</a:t>
            </a:r>
            <a:r>
              <a:rPr lang="en-US" dirty="0"/>
              <a:t> in spark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114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F0087E3-27E9-2948-A37C-BE54D06877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Spark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D3372-D82A-494B-A151-2F0695280D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Open source software (Apache Foundation)</a:t>
            </a:r>
          </a:p>
          <a:p>
            <a:r>
              <a:rPr lang="en-US" dirty="0"/>
              <a:t>Supports </a:t>
            </a:r>
            <a:r>
              <a:rPr lang="en-US" dirty="0">
                <a:solidFill>
                  <a:srgbClr val="0070C0"/>
                </a:solidFill>
              </a:rPr>
              <a:t>Java, Scala and Python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Key construct/idea</a:t>
            </a:r>
            <a:r>
              <a:rPr lang="en-US" dirty="0"/>
              <a:t>: Resilient Distributed Dataset (RDD)</a:t>
            </a:r>
          </a:p>
          <a:p>
            <a:endParaRPr lang="en-US" dirty="0"/>
          </a:p>
          <a:p>
            <a:r>
              <a:rPr lang="en-US" dirty="0">
                <a:solidFill>
                  <a:srgbClr val="0070C0"/>
                </a:solidFill>
              </a:rPr>
              <a:t>Higher-level APIs</a:t>
            </a:r>
            <a:r>
              <a:rPr lang="en-US" dirty="0"/>
              <a:t>: </a:t>
            </a:r>
            <a:r>
              <a:rPr lang="en-US" dirty="0" err="1"/>
              <a:t>DataFrames</a:t>
            </a:r>
            <a:r>
              <a:rPr lang="en-US" dirty="0"/>
              <a:t> &amp; </a:t>
            </a:r>
            <a:r>
              <a:rPr lang="en-US" dirty="0" err="1"/>
              <a:t>DataSets</a:t>
            </a:r>
            <a:endParaRPr lang="en-US" dirty="0"/>
          </a:p>
          <a:p>
            <a:pPr lvl="1"/>
            <a:r>
              <a:rPr lang="en-US" dirty="0"/>
              <a:t>Introduced in more recent versions of Spark</a:t>
            </a:r>
          </a:p>
          <a:p>
            <a:pPr lvl="1"/>
            <a:r>
              <a:rPr lang="en-US" dirty="0"/>
              <a:t>Different APIs for aggregate data, which allowed to introduce SQL support</a:t>
            </a:r>
          </a:p>
          <a:p>
            <a:pPr lvl="1"/>
            <a:r>
              <a:rPr lang="en-US" dirty="0"/>
              <a:t>Can be converted back to an RDD</a:t>
            </a:r>
          </a:p>
        </p:txBody>
      </p:sp>
      <p:pic>
        <p:nvPicPr>
          <p:cNvPr id="4" name="Picture 3" descr="Spark Logo #112.jpg">
            <a:extLst>
              <a:ext uri="{FF2B5EF4-FFF2-40B4-BE49-F238E27FC236}">
                <a16:creationId xmlns:a16="http://schemas.microsoft.com/office/drawing/2014/main" id="{CEE216D3-0F94-F243-8893-C9F4B0A776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8309" y="-142880"/>
            <a:ext cx="3095691" cy="1965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3585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5E735F9-6FF0-8842-A2BE-7CC78AC1A9A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Data Analytics Software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4290EE-2908-4E42-A823-C416BC9633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30B52B-63E8-B54D-9C64-9C8C2EB4DC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50" y="1736725"/>
            <a:ext cx="9074150" cy="406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971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9205FA-54DC-4F41-8A11-4D5E88FD14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Spark: RDD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15922D-5F8D-844A-A1AE-0E76ED102D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Partitioned collection of records</a:t>
            </a:r>
          </a:p>
          <a:p>
            <a:pPr lvl="1"/>
            <a:r>
              <a:rPr lang="en-US" dirty="0"/>
              <a:t>Generalizes (key-value) pairs</a:t>
            </a:r>
          </a:p>
          <a:p>
            <a:r>
              <a:rPr lang="en-US" dirty="0"/>
              <a:t>Spread across the cluster, Read-only</a:t>
            </a:r>
          </a:p>
          <a:p>
            <a:r>
              <a:rPr lang="en-US" dirty="0"/>
              <a:t>Caching dataset in memory</a:t>
            </a:r>
          </a:p>
          <a:p>
            <a:pPr lvl="1"/>
            <a:r>
              <a:rPr lang="en-US" dirty="0"/>
              <a:t>Different storage levels available</a:t>
            </a:r>
          </a:p>
          <a:p>
            <a:pPr lvl="1"/>
            <a:r>
              <a:rPr lang="en-US" dirty="0"/>
              <a:t>Fallback to disk possible</a:t>
            </a:r>
          </a:p>
          <a:p>
            <a:r>
              <a:rPr lang="en-US" dirty="0"/>
              <a:t>RDDs can be created from Hadoop or transforming other RDDs (e.g., filter, union, intersection, etc.)</a:t>
            </a:r>
          </a:p>
          <a:p>
            <a:r>
              <a:rPr lang="en-US" dirty="0"/>
              <a:t>RDDs are suited for applications that apply the same operation to all elements of a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168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2ECF57-3108-6F4A-9865-5E28E7D9C1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Resilient Distributed Datasets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0CED9-F610-C54A-9966-E441574C8C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Data sharing in MapReduce is slow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7BEC69-71F9-0747-8B59-AA941E9BB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589" y="2405981"/>
            <a:ext cx="7389315" cy="302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811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62ECF57-3108-6F4A-9865-5E28E7D9C1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Resilient Distributed Datasets (cont.)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10CED9-F610-C54A-9966-E441574C8C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In-memory </a:t>
            </a:r>
          </a:p>
          <a:p>
            <a:pPr lvl="1"/>
            <a:r>
              <a:rPr lang="en-US" dirty="0"/>
              <a:t>Stores the state of memory as an object across the jobs</a:t>
            </a:r>
          </a:p>
          <a:p>
            <a:r>
              <a:rPr lang="en-US" dirty="0"/>
              <a:t>Data sharing on Spark RDD</a:t>
            </a:r>
          </a:p>
          <a:p>
            <a:pPr lvl="1"/>
            <a:r>
              <a:rPr lang="en-US" dirty="0"/>
              <a:t>10 to 100 times faster than network and Disk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1B4736-921D-9A43-82F6-F1B4B6105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305" y="3417760"/>
            <a:ext cx="7696029" cy="2334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750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06CAA5E-5FDC-E143-BFFA-E61B8E60C5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Spark example in </a:t>
            </a:r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72B7AE-5110-644C-8D6E-15CFEC0772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Please download Workshop4.ipynb</a:t>
            </a:r>
          </a:p>
          <a:p>
            <a:endParaRPr lang="en-US" dirty="0"/>
          </a:p>
          <a:p>
            <a:r>
              <a:rPr lang="en-US" dirty="0"/>
              <a:t>Follow and finish</a:t>
            </a:r>
          </a:p>
          <a:p>
            <a:endParaRPr lang="en-US" dirty="0"/>
          </a:p>
          <a:p>
            <a:r>
              <a:rPr lang="en-US" dirty="0"/>
              <a:t>Next we will study how to run a python application in the cluster version of spark</a:t>
            </a:r>
          </a:p>
        </p:txBody>
      </p:sp>
    </p:spTree>
    <p:extLst>
      <p:ext uri="{BB962C8B-B14F-4D97-AF65-F5344CB8AC3E}">
        <p14:creationId xmlns:p14="http://schemas.microsoft.com/office/powerpoint/2010/main" val="6930353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E9750C1-8362-C44B-9F2B-C11B0941E5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Running the Spark shell for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596905-99DE-E247-B421-62872CA274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Change into the directory where you unpacked the Spark binary</a:t>
            </a:r>
          </a:p>
          <a:p>
            <a:pPr lvl="1"/>
            <a:r>
              <a:rPr lang="en-US" dirty="0"/>
              <a:t>E.g., cd Downloads/spark-2.4.2-bin-hadoop2.7</a:t>
            </a:r>
          </a:p>
          <a:p>
            <a:r>
              <a:rPr lang="en-US" dirty="0"/>
              <a:t>Run: # bin/</a:t>
            </a:r>
            <a:r>
              <a:rPr lang="en-US" dirty="0" err="1"/>
              <a:t>pyspark</a:t>
            </a:r>
            <a:r>
              <a:rPr lang="en-US" dirty="0"/>
              <a:t> on Mac or Linux or bin\</a:t>
            </a:r>
            <a:r>
              <a:rPr lang="en-US" dirty="0" err="1"/>
              <a:t>pyspark</a:t>
            </a:r>
            <a:r>
              <a:rPr lang="en-US" dirty="0"/>
              <a:t> on Windows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Spark shell is a full python interpreter and can be used to write and execute regular python programs. For example: &gt;&gt;&gt; print "Hello!"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21DA10-8267-384E-B587-02978636B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8879" y="3421001"/>
            <a:ext cx="3447584" cy="154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142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EC8E4EA-56F9-D24A-8381-E4466AA99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Word Count in python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865D4F-CA5C-C343-8BCB-E8A54F91A16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You are suggested to read </a:t>
            </a:r>
          </a:p>
          <a:p>
            <a:pPr lvl="1"/>
            <a:r>
              <a:rPr lang="en-US" dirty="0"/>
              <a:t>Spark programming guide: </a:t>
            </a:r>
            <a:r>
              <a:rPr lang="en-US" dirty="0">
                <a:hlinkClick r:id="rId2"/>
              </a:rPr>
              <a:t>https://spark.apache.org/docs/2.2.0/rdd-programming-guide.html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need to create your application in an editor</a:t>
            </a:r>
          </a:p>
          <a:p>
            <a:pPr lvl="1"/>
            <a:r>
              <a:rPr lang="en-US" dirty="0"/>
              <a:t>1. Create a Spark context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B9EF5A-1D36-1448-BBB1-4EA23904F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56" y="4164722"/>
            <a:ext cx="4864100" cy="158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99243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UW Brand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D8D9DA"/>
      </a:accent4>
      <a:accent5>
        <a:srgbClr val="999999"/>
      </a:accent5>
      <a:accent6>
        <a:srgbClr val="917B4C"/>
      </a:accent6>
      <a:hlink>
        <a:srgbClr val="D8D9DA"/>
      </a:hlink>
      <a:folHlink>
        <a:srgbClr val="99999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Custom Design">
  <a:themeElements>
    <a:clrScheme name="Custom 5">
      <a:dk1>
        <a:srgbClr val="33006F"/>
      </a:dk1>
      <a:lt1>
        <a:srgbClr val="E8D3A2"/>
      </a:lt1>
      <a:dk2>
        <a:srgbClr val="33006F"/>
      </a:dk2>
      <a:lt2>
        <a:srgbClr val="FFFFFF"/>
      </a:lt2>
      <a:accent1>
        <a:srgbClr val="33006F"/>
      </a:accent1>
      <a:accent2>
        <a:srgbClr val="E8D3A2"/>
      </a:accent2>
      <a:accent3>
        <a:srgbClr val="FFFFFF"/>
      </a:accent3>
      <a:accent4>
        <a:srgbClr val="B2B2B2"/>
      </a:accent4>
      <a:accent5>
        <a:srgbClr val="26005C"/>
      </a:accent5>
      <a:accent6>
        <a:srgbClr val="917B4C"/>
      </a:accent6>
      <a:hlink>
        <a:srgbClr val="26005C"/>
      </a:hlink>
      <a:folHlink>
        <a:srgbClr val="3300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11096</TotalTime>
  <Words>554</Words>
  <Application>Microsoft Macintosh PowerPoint</Application>
  <PresentationFormat>On-screen Show (4:3)</PresentationFormat>
  <Paragraphs>83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Encode Sans Normal Black</vt:lpstr>
      <vt:lpstr>Open Sans</vt:lpstr>
      <vt:lpstr>Open Sans Light</vt:lpstr>
      <vt:lpstr>Uni Sans Regular</vt:lpstr>
      <vt:lpstr>Arial</vt:lpstr>
      <vt:lpstr>Calibri</vt:lpstr>
      <vt:lpstr>Lucida Grande</vt:lpstr>
      <vt:lpstr>Custom Design</vt:lpstr>
      <vt:lpstr>1_Custom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Alanya Cannon</dc:creator>
  <cp:lastModifiedBy>Microsoft Office User</cp:lastModifiedBy>
  <cp:revision>285</cp:revision>
  <cp:lastPrinted>2016-02-10T20:19:12Z</cp:lastPrinted>
  <dcterms:created xsi:type="dcterms:W3CDTF">2014-10-14T00:51:43Z</dcterms:created>
  <dcterms:modified xsi:type="dcterms:W3CDTF">2019-05-01T06:58:44Z</dcterms:modified>
</cp:coreProperties>
</file>